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9E29DB-4173-4F0D-AAF8-A07E24493676}">
  <a:tblStyle styleId="{639E29DB-4173-4F0D-AAF8-A07E2449367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5073dcfc7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5073dcfc7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45185180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545185180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45185180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45185180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45185180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45185180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45185180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45185180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45185180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45185180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45185180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45185180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edbc476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edbc476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582b82d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5582b82d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dbc476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edbc476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edbc476e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edbc476e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45185180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45185180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45185180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45185180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582b82d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582b82d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582b82df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582b82df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582b82d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582b82d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68224a0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68224a0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582b82df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582b82df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582b82df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582b82df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582b82df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582b82df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45185180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45185180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68224a00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68224a00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5582b82df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5582b82df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582b82df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582b82df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ccba8559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ccba8559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582b82df0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582b82df0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68224a00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568224a00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68224a00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68224a00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582b82d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5582b82d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5582b82df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5582b82df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4518518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4518518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073dcfc7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073dcfc7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073dcfc7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073dcfc7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073dcfc7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073dcfc7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5073dcfc7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5073dcfc7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582b82df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582b82df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inclusivecitymaker.com/infographic-smartphone-use-disabled-peopl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spreadsheets/d/1kUbS_OlTXcLR-3pKOfbSMRR6KqQm_OHOaG95JTJhrpk/edit#gid=595550031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jira.portnov.com/browse/MTM052722-52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hyperlink" Target="https://jira.portnov.com/browse/MTM052722-52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hyperlink" Target="https://jira.portnov.com/browse/MTM052722-135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jira.portnov.com/browse/MTM052722-173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s.statcounter.com/vendor-market-share/mobile/united-states-of-america/#monthly-202108-202208" TargetMode="External"/><Relationship Id="rId4" Type="http://schemas.openxmlformats.org/officeDocument/2006/relationships/hyperlink" Target="https://gs.statcounter.com/os-market-share/mobile/united-states-of-america/#monthly-202108-202208" TargetMode="External"/><Relationship Id="rId10" Type="http://schemas.openxmlformats.org/officeDocument/2006/relationships/hyperlink" Target="https://docs.google.com/spreadsheets/d/1kUbS_OlTXcLR-3pKOfbSMRR6KqQm_OHOaG95JTJhrpk/edit#gid=929048453" TargetMode="External"/><Relationship Id="rId9" Type="http://schemas.openxmlformats.org/officeDocument/2006/relationships/hyperlink" Target="https://jira.portnov.com/browse/MTM052722-52" TargetMode="External"/><Relationship Id="rId5" Type="http://schemas.openxmlformats.org/officeDocument/2006/relationships/hyperlink" Target="https://gs.statcounter.com/ios-version-market-share/mobile/united-states-of-america/#monthly-202108-202208" TargetMode="External"/><Relationship Id="rId6" Type="http://schemas.openxmlformats.org/officeDocument/2006/relationships/hyperlink" Target="https://gs.statcounter.com/android-version-market-share/mobile/united-states-of-america/#monthly-202108-202208" TargetMode="External"/><Relationship Id="rId7" Type="http://schemas.openxmlformats.org/officeDocument/2006/relationships/hyperlink" Target="https://www.inclusivecitymaker.com/infographic-smartphone-use-disabled-people/" TargetMode="External"/><Relationship Id="rId8" Type="http://schemas.openxmlformats.org/officeDocument/2006/relationships/hyperlink" Target="https://docs.google.com/document/d/131Hey1ZvCoWHNaABA1O9qLQb73vEvKuEEtnKuimW1FU/ed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document/d/131Hey1ZvCoWHNaABA1O9qLQb73vEvKuEEtnKuimW1FU/edit#" TargetMode="External"/><Relationship Id="rId4" Type="http://schemas.openxmlformats.org/officeDocument/2006/relationships/hyperlink" Target="https://docs.google.com/document/d/131Hey1ZvCoWHNaABA1O9qLQb73vEvKuEEtnKuimW1FU/edit#" TargetMode="External"/><Relationship Id="rId5" Type="http://schemas.openxmlformats.org/officeDocument/2006/relationships/image" Target="../media/image26.jpg"/><Relationship Id="rId6" Type="http://schemas.openxmlformats.org/officeDocument/2006/relationships/image" Target="../media/image22.jpg"/><Relationship Id="rId7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LookingBus</a:t>
            </a:r>
            <a:r>
              <a:rPr lang="en" sz="4800">
                <a:solidFill>
                  <a:srgbClr val="FFFFFF"/>
                </a:solidFill>
              </a:rPr>
              <a:t> end-to-end testing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Final Mobile Application Testing Project</a:t>
            </a:r>
            <a:r>
              <a:rPr b="1" lang="en" sz="1400"/>
              <a:t>. Team 6.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ctrTitle"/>
          </p:nvPr>
        </p:nvSpPr>
        <p:spPr>
          <a:xfrm>
            <a:off x="571775" y="1845300"/>
            <a:ext cx="8222100" cy="10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Testing environment research</a:t>
            </a:r>
            <a:endParaRPr sz="4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ctrTitle"/>
          </p:nvPr>
        </p:nvSpPr>
        <p:spPr>
          <a:xfrm>
            <a:off x="598100" y="168976"/>
            <a:ext cx="8222100" cy="14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Smartphone use by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disabilities</a:t>
            </a:r>
            <a:endParaRPr/>
          </a:p>
        </p:txBody>
      </p:sp>
      <p:sp>
        <p:nvSpPr>
          <p:cNvPr id="198" name="Google Shape;198;p23"/>
          <p:cNvSpPr txBox="1"/>
          <p:nvPr>
            <p:ph idx="1" type="subTitle"/>
          </p:nvPr>
        </p:nvSpPr>
        <p:spPr>
          <a:xfrm>
            <a:off x="598100" y="2343550"/>
            <a:ext cx="8545800" cy="24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84% use smartphone daily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70% use apps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04750" y="2281550"/>
            <a:ext cx="1157450" cy="11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598100" y="4748425"/>
            <a:ext cx="731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0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https://www.inclusivecitymaker.com/infographic-smartphone-use-disabled-people/</a:t>
            </a:r>
            <a:endParaRPr sz="1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04750" y="2281550"/>
            <a:ext cx="1157450" cy="11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 </a:t>
            </a:r>
            <a:r>
              <a:rPr lang="en"/>
              <a:t>Mobile Vendors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775" y="1487052"/>
            <a:ext cx="7240851" cy="30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subTitle"/>
          </p:nvPr>
        </p:nvSpPr>
        <p:spPr>
          <a:xfrm>
            <a:off x="598100" y="2343550"/>
            <a:ext cx="8545800" cy="24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84% use smartphone daily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70% use apps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04750" y="2281550"/>
            <a:ext cx="1157450" cy="11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Mobile Operating Systems in </a:t>
            </a:r>
            <a:r>
              <a:rPr lang="en" sz="3600"/>
              <a:t>US</a:t>
            </a:r>
            <a:endParaRPr sz="3600"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75" y="1524498"/>
            <a:ext cx="6957874" cy="30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598100" y="2343550"/>
            <a:ext cx="8545800" cy="24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84% use smartphone daily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70% use apps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04750" y="2281550"/>
            <a:ext cx="1157450" cy="11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iOS Versions in </a:t>
            </a:r>
            <a:r>
              <a:rPr lang="en"/>
              <a:t>US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500" y="1533576"/>
            <a:ext cx="7174275" cy="30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idx="1" type="subTitle"/>
          </p:nvPr>
        </p:nvSpPr>
        <p:spPr>
          <a:xfrm>
            <a:off x="598100" y="2343550"/>
            <a:ext cx="8545800" cy="24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84% use smartphone daily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70% use apps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04750" y="2281550"/>
            <a:ext cx="1157450" cy="11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</a:t>
            </a:r>
            <a:r>
              <a:rPr lang="en"/>
              <a:t> Versions in US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75" y="1514750"/>
            <a:ext cx="7287499" cy="30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ctrTitle"/>
          </p:nvPr>
        </p:nvSpPr>
        <p:spPr>
          <a:xfrm>
            <a:off x="571775" y="1845300"/>
            <a:ext cx="8222100" cy="10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Test design</a:t>
            </a:r>
            <a:endParaRPr sz="4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Screen</a:t>
            </a:r>
            <a:endParaRPr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13" y="1189222"/>
            <a:ext cx="1768120" cy="3830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208" y="1189222"/>
            <a:ext cx="1770094" cy="383092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364925" y="4404550"/>
            <a:ext cx="19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LookingBus_v0.6.23.8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Android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6696300" y="4404550"/>
            <a:ext cx="202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LookingBus_v0.7(169)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iOS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ap &amp; Picking a bus route</a:t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364925" y="4404550"/>
            <a:ext cx="19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LookingBus_v0.6.23.8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Android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6696300" y="4404550"/>
            <a:ext cx="202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LookingBus_v0.7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(169)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iOS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25" y="1189225"/>
            <a:ext cx="1768100" cy="383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200" y="1190788"/>
            <a:ext cx="1768100" cy="3827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Drawer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364925" y="4404550"/>
            <a:ext cx="197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LookingBus_v0.6.23.8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Android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6696300" y="4404550"/>
            <a:ext cx="202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LookingBus_v0.7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(169)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 iOS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25" y="1187075"/>
            <a:ext cx="1770100" cy="383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200" y="1187071"/>
            <a:ext cx="1770100" cy="3832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Team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16950" y="2792900"/>
            <a:ext cx="1420200" cy="130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Kat</a:t>
            </a:r>
            <a:br>
              <a:rPr b="1" lang="en" sz="1200"/>
            </a:br>
            <a:r>
              <a:rPr b="1" lang="en" sz="1200"/>
              <a:t>Vlasova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emulator </a:t>
            </a:r>
            <a:br>
              <a:rPr lang="en" sz="1200"/>
            </a:br>
            <a:r>
              <a:rPr lang="en" sz="1200"/>
              <a:t>Nexus 4 API 31</a:t>
            </a:r>
            <a:br>
              <a:rPr lang="en" sz="1200"/>
            </a:br>
            <a:r>
              <a:rPr lang="en" sz="1200"/>
              <a:t>Android 12</a:t>
            </a:r>
            <a:endParaRPr sz="1200"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207213" y="2792900"/>
            <a:ext cx="1504200" cy="75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Andrew</a:t>
            </a:r>
            <a:br>
              <a:rPr b="1" lang="en" sz="1200"/>
            </a:br>
            <a:r>
              <a:rPr b="1" lang="en" sz="1200"/>
              <a:t>Zyuzikov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Samsung A30 Android 11</a:t>
            </a:r>
            <a:endParaRPr sz="12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35250" y="1659174"/>
            <a:ext cx="1048126" cy="10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466" y="1633063"/>
            <a:ext cx="1048126" cy="10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2115" y="1659174"/>
            <a:ext cx="1048126" cy="10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332" y="1659174"/>
            <a:ext cx="1048126" cy="10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3683" y="1633063"/>
            <a:ext cx="1048126" cy="10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7899" y="1659174"/>
            <a:ext cx="1048126" cy="104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2657638" y="2792900"/>
            <a:ext cx="1420200" cy="130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Yulia</a:t>
            </a:r>
            <a:br>
              <a:rPr b="1" lang="en" sz="1200"/>
            </a:br>
            <a:r>
              <a:rPr b="1" lang="en" sz="1200"/>
              <a:t>Zelenova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emulators </a:t>
            </a:r>
            <a:br>
              <a:rPr lang="en" sz="1200"/>
            </a:br>
            <a:r>
              <a:rPr lang="en" sz="1200"/>
              <a:t>Pixel 2 API 30</a:t>
            </a:r>
            <a:br>
              <a:rPr lang="en" sz="1200"/>
            </a:br>
            <a:r>
              <a:rPr lang="en" sz="1200">
                <a:latin typeface="Arial"/>
                <a:ea typeface="Arial"/>
                <a:cs typeface="Arial"/>
                <a:sym typeface="Arial"/>
              </a:rPr>
              <a:t>Nexus 6P API 31</a:t>
            </a:r>
            <a:br>
              <a:rPr lang="en" sz="1200"/>
            </a:br>
            <a:r>
              <a:rPr lang="en" sz="1200"/>
              <a:t>Android 11</a:t>
            </a:r>
            <a:endParaRPr sz="1200"/>
          </a:p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3861888" y="2792900"/>
            <a:ext cx="1420200" cy="130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Tatiana</a:t>
            </a:r>
            <a:br>
              <a:rPr b="1" lang="en" sz="1200"/>
            </a:br>
            <a:r>
              <a:rPr b="1" lang="en" sz="1200"/>
              <a:t>Kaplenko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emulator </a:t>
            </a:r>
            <a:br>
              <a:rPr lang="en" sz="1200"/>
            </a:br>
            <a:r>
              <a:rPr lang="en" sz="1200"/>
              <a:t>Nexus 6P API 29</a:t>
            </a:r>
            <a:br>
              <a:rPr lang="en" sz="1200"/>
            </a:br>
            <a:r>
              <a:rPr lang="en" sz="1200"/>
              <a:t>Android 10</a:t>
            </a:r>
            <a:endParaRPr sz="1200"/>
          </a:p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5214100" y="2792900"/>
            <a:ext cx="1124100" cy="130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Sam</a:t>
            </a:r>
            <a:br>
              <a:rPr b="1" lang="en" sz="1200"/>
            </a:br>
            <a:r>
              <a:rPr b="1" lang="en" sz="1200"/>
              <a:t>Bennett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iPhone Xr</a:t>
            </a:r>
            <a:br>
              <a:rPr lang="en" sz="1200"/>
            </a:br>
            <a:r>
              <a:rPr lang="en" sz="1200"/>
              <a:t>iOS 14.7</a:t>
            </a:r>
            <a:endParaRPr sz="1200"/>
          </a:p>
        </p:txBody>
      </p:sp>
      <p:sp>
        <p:nvSpPr>
          <p:cNvPr id="103" name="Google Shape;103;p14"/>
          <p:cNvSpPr txBox="1"/>
          <p:nvPr>
            <p:ph idx="1" type="subTitle"/>
          </p:nvPr>
        </p:nvSpPr>
        <p:spPr>
          <a:xfrm>
            <a:off x="6418338" y="2792900"/>
            <a:ext cx="1124100" cy="130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Mikhail Slavin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iPhone 13 Max Pro</a:t>
            </a:r>
            <a:br>
              <a:rPr lang="en" sz="1200"/>
            </a:br>
            <a:r>
              <a:rPr lang="en" sz="1200"/>
              <a:t>iOS 16</a:t>
            </a:r>
            <a:endParaRPr sz="1200"/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7622588" y="2792900"/>
            <a:ext cx="1124100" cy="1302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Marina Vorobyeva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iPhone 11 iOS 14.8</a:t>
            </a:r>
            <a:endParaRPr sz="1200"/>
          </a:p>
        </p:txBody>
      </p:sp>
      <p:pic>
        <p:nvPicPr>
          <p:cNvPr id="105" name="Google Shape;10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0525" y="1633038"/>
            <a:ext cx="1048200" cy="10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suites</a:t>
            </a:r>
            <a:endParaRPr/>
          </a:p>
        </p:txBody>
      </p:sp>
      <p:graphicFrame>
        <p:nvGraphicFramePr>
          <p:cNvPr id="269" name="Google Shape;269;p32"/>
          <p:cNvGraphicFramePr/>
          <p:nvPr/>
        </p:nvGraphicFramePr>
        <p:xfrm>
          <a:off x="137150" y="214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{639E29DB-4173-4F0D-AAF8-A07E24493676}</a:tableStyleId>
              </a:tblPr>
              <a:tblGrid>
                <a:gridCol w="1255500"/>
                <a:gridCol w="2323575"/>
                <a:gridCol w="1774475"/>
                <a:gridCol w="1886000"/>
                <a:gridCol w="17063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suite 1</a:t>
                      </a:r>
                      <a:b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Account credentials</a:t>
                      </a:r>
                      <a:endParaRPr b="1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suite 2</a:t>
                      </a:r>
                      <a:b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Bus ride as logged in User</a:t>
                      </a:r>
                      <a:endParaRPr b="1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suite 3</a:t>
                      </a:r>
                      <a:b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Bus ride as a Guest</a:t>
                      </a:r>
                      <a:endParaRPr b="1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suite 4</a:t>
                      </a:r>
                      <a:b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Settings of logged in User</a:t>
                      </a:r>
                      <a:endParaRPr b="1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 suite 5</a:t>
                      </a:r>
                      <a:b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Settings of a Guest</a:t>
                      </a:r>
                      <a:endParaRPr b="1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4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create account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restore password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login by email/pass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Google login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Facebook login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log out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typing address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manually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choosing address on map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choosing address from saved ones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typing address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manually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choosing address on map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change special condition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send feedback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delete reserved bus ride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add "my place"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delete "my place"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settings - text only mode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change special condition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send feedback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delete reserved bus ride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add "my place"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- settings - text only mode</a:t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(TC)</a:t>
            </a:r>
            <a:endParaRPr/>
          </a:p>
        </p:txBody>
      </p:sp>
      <p:sp>
        <p:nvSpPr>
          <p:cNvPr id="275" name="Google Shape;275;p33"/>
          <p:cNvSpPr txBox="1"/>
          <p:nvPr>
            <p:ph idx="1" type="subTitle"/>
          </p:nvPr>
        </p:nvSpPr>
        <p:spPr>
          <a:xfrm>
            <a:off x="598100" y="4735800"/>
            <a:ext cx="8545800" cy="4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Link to TC in Google Doc: </a:t>
            </a:r>
            <a:r>
              <a:rPr lang="en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https://docs.google.com/spreadsheets/d/1kUbS_OlTXcLR-3pKOfbSMRR6KqQm_OHOaG95JTJhrpk/edit#gid=595550031</a:t>
            </a:r>
            <a:endParaRPr sz="1000">
              <a:solidFill>
                <a:srgbClr val="1155CC"/>
              </a:solidFill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75" y="1040173"/>
            <a:ext cx="6541250" cy="359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est Cases </a:t>
            </a:r>
            <a:r>
              <a:rPr lang="en"/>
              <a:t>Status Matrix</a:t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00" y="1145272"/>
            <a:ext cx="6707375" cy="383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ctrTitle"/>
          </p:nvPr>
        </p:nvSpPr>
        <p:spPr>
          <a:xfrm>
            <a:off x="598100" y="168975"/>
            <a:ext cx="8222100" cy="127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used Jira as centralised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management tool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905500" y="2286000"/>
            <a:ext cx="427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document TC,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Test Executions,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Report defects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 in Jira</a:t>
            </a:r>
            <a:endParaRPr/>
          </a:p>
        </p:txBody>
      </p:sp>
      <p:sp>
        <p:nvSpPr>
          <p:cNvPr id="294" name="Google Shape;294;p36"/>
          <p:cNvSpPr txBox="1"/>
          <p:nvPr>
            <p:ph idx="1" type="subTitle"/>
          </p:nvPr>
        </p:nvSpPr>
        <p:spPr>
          <a:xfrm>
            <a:off x="598100" y="4868875"/>
            <a:ext cx="8545800" cy="23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Link to Jira: </a:t>
            </a:r>
            <a:r>
              <a:rPr lang="en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https://jira.portnov.com/browse/MTM052722-52</a:t>
            </a:r>
            <a:endParaRPr sz="1000">
              <a:solidFill>
                <a:srgbClr val="1155CC"/>
              </a:solidFill>
            </a:endParaRPr>
          </a:p>
        </p:txBody>
      </p:sp>
      <p:pic>
        <p:nvPicPr>
          <p:cNvPr id="295" name="Google Shape;295;p36"/>
          <p:cNvPicPr preferRelativeResize="0"/>
          <p:nvPr/>
        </p:nvPicPr>
        <p:blipFill rotWithShape="1">
          <a:blip r:embed="rId4">
            <a:alphaModFix/>
          </a:blip>
          <a:srcRect b="31304" l="0" r="0" t="0"/>
          <a:stretch/>
        </p:blipFill>
        <p:spPr>
          <a:xfrm>
            <a:off x="716475" y="1115625"/>
            <a:ext cx="5957104" cy="36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example in Jira</a:t>
            </a:r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00" y="1132197"/>
            <a:ext cx="7156900" cy="3830928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 report </a:t>
            </a:r>
            <a:r>
              <a:rPr lang="en"/>
              <a:t>example in Jira</a:t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63" y="1153097"/>
            <a:ext cx="5942727" cy="3830928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A</a:t>
            </a:r>
            <a:r>
              <a:rPr lang="en" sz="2680"/>
              <a:t> bus ride TC execution</a:t>
            </a:r>
            <a:endParaRPr sz="2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u</a:t>
            </a:r>
            <a:r>
              <a:rPr lang="en" sz="2680"/>
              <a:t>sing</a:t>
            </a:r>
            <a:r>
              <a:rPr lang="en" sz="2680"/>
              <a:t> Driver and Rider apps</a:t>
            </a:r>
            <a:endParaRPr sz="2680"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25" y="1007772"/>
            <a:ext cx="7432790" cy="3830928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39"/>
          <p:cNvSpPr txBox="1"/>
          <p:nvPr>
            <p:ph idx="1" type="subTitle"/>
          </p:nvPr>
        </p:nvSpPr>
        <p:spPr>
          <a:xfrm>
            <a:off x="598100" y="4868875"/>
            <a:ext cx="8545800" cy="23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Link to TC and video in Jira: </a:t>
            </a:r>
            <a:r>
              <a:rPr lang="en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https://jira.portnov.com/browse/MTM052722-52</a:t>
            </a:r>
            <a:endParaRPr sz="1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ctrTitle"/>
          </p:nvPr>
        </p:nvSpPr>
        <p:spPr>
          <a:xfrm>
            <a:off x="590675" y="19502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E2E testing results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statistics</a:t>
            </a:r>
            <a:endParaRPr/>
          </a:p>
        </p:txBody>
      </p:sp>
      <p:sp>
        <p:nvSpPr>
          <p:cNvPr id="325" name="Google Shape;325;p41"/>
          <p:cNvSpPr txBox="1"/>
          <p:nvPr>
            <p:ph idx="1" type="subTitle"/>
          </p:nvPr>
        </p:nvSpPr>
        <p:spPr>
          <a:xfrm>
            <a:off x="598100" y="2010000"/>
            <a:ext cx="8545800" cy="277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Total TC:                30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Total executions:  112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34A853"/>
                </a:solidFill>
              </a:rPr>
              <a:t>Total PASS: 	          59 </a:t>
            </a:r>
            <a:endParaRPr sz="2000">
              <a:solidFill>
                <a:srgbClr val="34A85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E06666"/>
                </a:solidFill>
              </a:rPr>
              <a:t>Total FAIL:             53 </a:t>
            </a:r>
            <a:endParaRPr sz="2000">
              <a:solidFill>
                <a:srgbClr val="E06666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E2E testing</a:t>
            </a:r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598100" y="2010000"/>
            <a:ext cx="5521800" cy="27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End-to-end testing (E2E) </a:t>
            </a:r>
            <a:r>
              <a:rPr lang="en" sz="2000"/>
              <a:t>approach starts from the end user’s perspective and simulates a real-world scenario</a:t>
            </a:r>
            <a:br>
              <a:rPr lang="en" sz="2000"/>
            </a:br>
            <a:endParaRPr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 entire application is tested for communicating with other systems, interfaces, database, network, and other applications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450" y="2027524"/>
            <a:ext cx="1088451" cy="108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450" y="3791600"/>
            <a:ext cx="1088451" cy="1088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5"/>
          <p:cNvCxnSpPr/>
          <p:nvPr/>
        </p:nvCxnSpPr>
        <p:spPr>
          <a:xfrm>
            <a:off x="7023675" y="3190537"/>
            <a:ext cx="0" cy="526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statistics</a:t>
            </a:r>
            <a:endParaRPr/>
          </a:p>
        </p:txBody>
      </p:sp>
      <p:pic>
        <p:nvPicPr>
          <p:cNvPr id="331" name="Google Shape;331;p4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00" y="1300325"/>
            <a:ext cx="5848326" cy="3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ctrTitle"/>
          </p:nvPr>
        </p:nvSpPr>
        <p:spPr>
          <a:xfrm>
            <a:off x="598100" y="168975"/>
            <a:ext cx="8222100" cy="123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 that</a:t>
            </a:r>
            <a:r>
              <a:rPr lang="en"/>
              <a:t> </a:t>
            </a:r>
            <a:r>
              <a:rPr lang="en">
                <a:solidFill>
                  <a:srgbClr val="34A853"/>
                </a:solidFill>
              </a:rPr>
              <a:t>worked </a:t>
            </a:r>
            <a:r>
              <a:rPr lang="en"/>
              <a:t>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environments with last build</a:t>
            </a:r>
            <a:endParaRPr/>
          </a:p>
        </p:txBody>
      </p:sp>
      <p:sp>
        <p:nvSpPr>
          <p:cNvPr id="337" name="Google Shape;337;p43"/>
          <p:cNvSpPr txBox="1"/>
          <p:nvPr>
            <p:ph idx="1" type="subTitle"/>
          </p:nvPr>
        </p:nvSpPr>
        <p:spPr>
          <a:xfrm>
            <a:off x="598100" y="2010000"/>
            <a:ext cx="8545800" cy="277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 Account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Recover Password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Locked Special Condition settings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Add My Place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Take a bus ride as a logged-in, Google, Apple ID User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ctrTitle"/>
          </p:nvPr>
        </p:nvSpPr>
        <p:spPr>
          <a:xfrm>
            <a:off x="598100" y="168975"/>
            <a:ext cx="8222100" cy="123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 </a:t>
            </a:r>
            <a:r>
              <a:rPr lang="en">
                <a:solidFill>
                  <a:srgbClr val="E06666"/>
                </a:solidFill>
              </a:rPr>
              <a:t>failed </a:t>
            </a:r>
            <a:r>
              <a:rPr lang="en"/>
              <a:t>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environments</a:t>
            </a:r>
            <a:endParaRPr/>
          </a:p>
        </p:txBody>
      </p:sp>
      <p:sp>
        <p:nvSpPr>
          <p:cNvPr id="343" name="Google Shape;343;p44"/>
          <p:cNvSpPr txBox="1"/>
          <p:nvPr>
            <p:ph idx="1" type="subTitle"/>
          </p:nvPr>
        </p:nvSpPr>
        <p:spPr>
          <a:xfrm>
            <a:off x="598100" y="2010000"/>
            <a:ext cx="8545800" cy="277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Security defects while recovering Password,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Sending Feedback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Guest could save Places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 only mode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 reports </a:t>
            </a:r>
            <a:r>
              <a:rPr lang="en"/>
              <a:t>statistics</a:t>
            </a:r>
            <a:endParaRPr/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26" y="1845404"/>
            <a:ext cx="7291699" cy="2436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L</a:t>
            </a:r>
            <a:r>
              <a:rPr lang="en" sz="2680"/>
              <a:t>ogged-in User </a:t>
            </a:r>
            <a:r>
              <a:rPr lang="en" sz="2680"/>
              <a:t>Feedback b</a:t>
            </a:r>
            <a:r>
              <a:rPr lang="en" sz="2680"/>
              <a:t>ug </a:t>
            </a:r>
            <a:endParaRPr sz="2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and logs example </a:t>
            </a:r>
            <a:endParaRPr sz="2680"/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330874"/>
            <a:ext cx="5817275" cy="2328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4048975"/>
            <a:ext cx="7229374" cy="34487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" name="Google Shape;357;p46"/>
          <p:cNvSpPr txBox="1"/>
          <p:nvPr>
            <p:ph idx="1" type="subTitle"/>
          </p:nvPr>
        </p:nvSpPr>
        <p:spPr>
          <a:xfrm>
            <a:off x="598100" y="4809500"/>
            <a:ext cx="8545800" cy="23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The bug report</a:t>
            </a:r>
            <a:r>
              <a:rPr lang="en" sz="1000">
                <a:solidFill>
                  <a:srgbClr val="1155CC"/>
                </a:solidFill>
              </a:rPr>
              <a:t> Jira: </a:t>
            </a:r>
            <a:r>
              <a:rPr lang="en" sz="1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https://jira.portnov.com/browse/MTM052722-135</a:t>
            </a:r>
            <a:endParaRPr sz="10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Guest </a:t>
            </a:r>
            <a:r>
              <a:rPr lang="en" sz="2680"/>
              <a:t>Feedback bug </a:t>
            </a:r>
            <a:endParaRPr sz="2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and logs example </a:t>
            </a:r>
            <a:endParaRPr sz="2680"/>
          </a:p>
        </p:txBody>
      </p:sp>
      <p:sp>
        <p:nvSpPr>
          <p:cNvPr id="363" name="Google Shape;363;p47"/>
          <p:cNvSpPr txBox="1"/>
          <p:nvPr>
            <p:ph idx="1" type="subTitle"/>
          </p:nvPr>
        </p:nvSpPr>
        <p:spPr>
          <a:xfrm>
            <a:off x="598100" y="4809500"/>
            <a:ext cx="8545800" cy="23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The bug report Jira: </a:t>
            </a:r>
            <a:r>
              <a:rPr lang="en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https://jira.portnov.com/browse/MTM052722-173</a:t>
            </a:r>
            <a:endParaRPr sz="1000">
              <a:solidFill>
                <a:srgbClr val="1155CC"/>
              </a:solidFill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1308000"/>
            <a:ext cx="5691738" cy="235107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" y="4061850"/>
            <a:ext cx="7127451" cy="344875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371" name="Google Shape;371;p48"/>
          <p:cNvSpPr txBox="1"/>
          <p:nvPr>
            <p:ph idx="1" type="subTitle"/>
          </p:nvPr>
        </p:nvSpPr>
        <p:spPr>
          <a:xfrm>
            <a:off x="531025" y="1593175"/>
            <a:ext cx="8545800" cy="327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 is not ready to be </a:t>
            </a:r>
            <a:r>
              <a:rPr lang="en" sz="1800"/>
              <a:t>released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Often we got “please log in” or “sorry, error occured” message </a:t>
            </a:r>
            <a:br>
              <a:rPr lang="en" sz="1800"/>
            </a:br>
            <a:r>
              <a:rPr lang="en" sz="1800"/>
              <a:t>in the middle of TC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Bus rides worked on Android and in last build on iOS (except Facebook)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</a:t>
            </a:r>
            <a:r>
              <a:rPr lang="en" sz="1800"/>
              <a:t>eedback option does not provide status message after sending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Special Condition </a:t>
            </a:r>
            <a:r>
              <a:rPr lang="en" sz="1800"/>
              <a:t>settings</a:t>
            </a:r>
            <a:r>
              <a:rPr lang="en" sz="1800"/>
              <a:t> did not save “Visual impaired” and “Wheel Chair” options (only “None” and “Blind”)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Choosing destination on map sometimes led to ANR on Android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Text mode activation crashes the app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7" name="Google Shape;377;p49"/>
          <p:cNvSpPr txBox="1"/>
          <p:nvPr>
            <p:ph idx="1" type="subTitle"/>
          </p:nvPr>
        </p:nvSpPr>
        <p:spPr>
          <a:xfrm>
            <a:off x="598100" y="2010000"/>
            <a:ext cx="8545800" cy="2773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3"/>
              </a:rPr>
              <a:t>Mobile Vendor Market Share United States Of America</a:t>
            </a:r>
            <a:r>
              <a:rPr lang="en" sz="1400"/>
              <a:t> </a:t>
            </a:r>
            <a:endParaRPr sz="1400"/>
          </a:p>
          <a:p>
            <a:pPr indent="-317500" lvl="0" marL="457200" marR="571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4"/>
              </a:rPr>
              <a:t>Mobile Operating System Market Share United States Of America</a:t>
            </a:r>
            <a:r>
              <a:rPr lang="en" sz="1400"/>
              <a:t> </a:t>
            </a:r>
            <a:endParaRPr sz="1400"/>
          </a:p>
          <a:p>
            <a:pPr indent="-317500" lvl="0" marL="457200" marR="571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5"/>
              </a:rPr>
              <a:t>Mobile iOS Version Market Share United States Of America</a:t>
            </a:r>
            <a:endParaRPr sz="1400"/>
          </a:p>
          <a:p>
            <a:pPr indent="-317500" lvl="0" marL="457200" marR="571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6"/>
              </a:rPr>
              <a:t>Mobile Android Version Market Share United States Of America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7"/>
              </a:rPr>
              <a:t>Smartphone Use and Activities by People with Disabilities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8"/>
              </a:rPr>
              <a:t>Team6 test plan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9"/>
              </a:rPr>
              <a:t>Team6 test set in Jira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hlinkClick r:id="rId10"/>
              </a:rPr>
              <a:t>Team6 test cases in Google Sheet 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/>
              <a:t>e</a:t>
            </a:r>
            <a:r>
              <a:rPr lang="en"/>
              <a:t>xample </a:t>
            </a:r>
            <a:r>
              <a:rPr lang="en"/>
              <a:t>of E2E test</a:t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598100" y="2624425"/>
            <a:ext cx="1571100" cy="500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2479650" y="2624425"/>
            <a:ext cx="1571100" cy="500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2479650" y="2678425"/>
            <a:ext cx="157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Reserve a bus</a:t>
            </a:r>
            <a:endParaRPr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4361200" y="2624425"/>
            <a:ext cx="1571100" cy="500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4361200" y="2678425"/>
            <a:ext cx="157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Make the bus trip</a:t>
            </a:r>
            <a:endParaRPr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16"/>
          <p:cNvCxnSpPr>
            <a:endCxn id="122" idx="1"/>
          </p:cNvCxnSpPr>
          <p:nvPr/>
        </p:nvCxnSpPr>
        <p:spPr>
          <a:xfrm>
            <a:off x="2169150" y="2874625"/>
            <a:ext cx="310500" cy="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6"/>
          <p:cNvCxnSpPr/>
          <p:nvPr/>
        </p:nvCxnSpPr>
        <p:spPr>
          <a:xfrm>
            <a:off x="4050750" y="2874625"/>
            <a:ext cx="310500" cy="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6"/>
          <p:cNvSpPr/>
          <p:nvPr/>
        </p:nvSpPr>
        <p:spPr>
          <a:xfrm>
            <a:off x="6242750" y="2624425"/>
            <a:ext cx="1571100" cy="500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6242750" y="2678425"/>
            <a:ext cx="157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Log out</a:t>
            </a:r>
            <a:endParaRPr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" name="Google Shape;129;p16"/>
          <p:cNvCxnSpPr/>
          <p:nvPr/>
        </p:nvCxnSpPr>
        <p:spPr>
          <a:xfrm>
            <a:off x="5932300" y="2874625"/>
            <a:ext cx="310500" cy="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6"/>
          <p:cNvSpPr txBox="1"/>
          <p:nvPr/>
        </p:nvSpPr>
        <p:spPr>
          <a:xfrm>
            <a:off x="598100" y="2678425"/>
            <a:ext cx="157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Log in</a:t>
            </a:r>
            <a:endParaRPr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</a:t>
            </a:r>
            <a:r>
              <a:rPr lang="en"/>
              <a:t> E2E testing</a:t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598100" y="2010000"/>
            <a:ext cx="5440800" cy="27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</a:t>
            </a:r>
            <a:r>
              <a:rPr lang="en" sz="2000"/>
              <a:t>o ensure that applications behave as expected and that the flow of data is maintained for all kinds of user tasks and processes</a:t>
            </a:r>
            <a:br>
              <a:rPr lang="en" sz="2000"/>
            </a:b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To determine if various dependencies of an application are working correctly</a:t>
            </a:r>
            <a:br>
              <a:rPr lang="en" sz="2000"/>
            </a:br>
            <a:endParaRPr sz="20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To verify if accurate information is being communicated between multiple system components</a:t>
            </a:r>
            <a:endParaRPr sz="2000"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3474"/>
          <a:stretch/>
        </p:blipFill>
        <p:spPr>
          <a:xfrm>
            <a:off x="6249875" y="2211875"/>
            <a:ext cx="2500125" cy="148547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r>
              <a:rPr lang="en"/>
              <a:t> E2E </a:t>
            </a:r>
            <a:r>
              <a:rPr lang="en"/>
              <a:t>testing </a:t>
            </a:r>
            <a:r>
              <a:rPr lang="en"/>
              <a:t>important</a:t>
            </a:r>
            <a:endParaRPr/>
          </a:p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598100" y="2010000"/>
            <a:ext cx="8545800" cy="27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Better test coverage (more detailed test cases)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Test cases based on the end user’s behavior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Improves users’ experience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Reduce time-to-market by automating critical paths (core functions)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Less </a:t>
            </a:r>
            <a:r>
              <a:rPr lang="en" sz="2000"/>
              <a:t>testing time less </a:t>
            </a:r>
            <a:r>
              <a:rPr lang="en" sz="2000"/>
              <a:t>overall cost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Reveal more bugs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</a:t>
            </a:r>
            <a:r>
              <a:rPr lang="en"/>
              <a:t>E2E testing</a:t>
            </a:r>
            <a:endParaRPr/>
          </a:p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598100" y="2010000"/>
            <a:ext cx="8545800" cy="27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I</a:t>
            </a:r>
            <a:r>
              <a:rPr lang="en" sz="2000"/>
              <a:t>t takes a complete</a:t>
            </a:r>
            <a:r>
              <a:rPr lang="en" sz="2000"/>
              <a:t> understanding of the product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Must be designed to reproduce real-world scenarios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Requires a good understanding of end-user goals</a:t>
            </a:r>
            <a:endParaRPr sz="20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/>
              <a:t>Lack of end-user environments (devices)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E2E testing process</a:t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23350" y="2185550"/>
            <a:ext cx="1571100" cy="500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23350" y="2239550"/>
            <a:ext cx="157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  <a:endParaRPr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1904900" y="2185550"/>
            <a:ext cx="1571100" cy="500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1904900" y="2239550"/>
            <a:ext cx="157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endParaRPr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3786450" y="2185550"/>
            <a:ext cx="1571100" cy="500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3786450" y="2239550"/>
            <a:ext cx="157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" name="Google Shape;161;p20"/>
          <p:cNvCxnSpPr>
            <a:stCxn id="156" idx="3"/>
            <a:endCxn id="158" idx="1"/>
          </p:cNvCxnSpPr>
          <p:nvPr/>
        </p:nvCxnSpPr>
        <p:spPr>
          <a:xfrm>
            <a:off x="1594450" y="2435750"/>
            <a:ext cx="310500" cy="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0"/>
          <p:cNvCxnSpPr/>
          <p:nvPr/>
        </p:nvCxnSpPr>
        <p:spPr>
          <a:xfrm>
            <a:off x="3476000" y="2435750"/>
            <a:ext cx="310500" cy="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0"/>
          <p:cNvSpPr/>
          <p:nvPr/>
        </p:nvSpPr>
        <p:spPr>
          <a:xfrm>
            <a:off x="5668000" y="2185550"/>
            <a:ext cx="1571100" cy="500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5668000" y="2239550"/>
            <a:ext cx="157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Test Cases</a:t>
            </a:r>
            <a:endParaRPr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>
            <a:off x="5357550" y="2435750"/>
            <a:ext cx="310500" cy="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0"/>
          <p:cNvSpPr/>
          <p:nvPr/>
        </p:nvSpPr>
        <p:spPr>
          <a:xfrm>
            <a:off x="7549550" y="2185550"/>
            <a:ext cx="1571100" cy="5004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7549550" y="2239550"/>
            <a:ext cx="1571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Execution</a:t>
            </a:r>
            <a:endParaRPr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8" name="Google Shape;168;p20"/>
          <p:cNvCxnSpPr/>
          <p:nvPr/>
        </p:nvCxnSpPr>
        <p:spPr>
          <a:xfrm>
            <a:off x="7239100" y="2435750"/>
            <a:ext cx="310500" cy="0"/>
          </a:xfrm>
          <a:prstGeom prst="straightConnector1">
            <a:avLst/>
          </a:prstGeom>
          <a:noFill/>
          <a:ln cap="flat" cmpd="sng" w="9525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0"/>
          <p:cNvSpPr/>
          <p:nvPr/>
        </p:nvSpPr>
        <p:spPr>
          <a:xfrm>
            <a:off x="23350" y="2803150"/>
            <a:ext cx="1571100" cy="126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23350" y="2803150"/>
            <a:ext cx="1571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Requirements capturing,</a:t>
            </a:r>
            <a:endParaRPr sz="135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another documentation </a:t>
            </a: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studying</a:t>
            </a:r>
            <a:endParaRPr sz="135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1904900" y="2803150"/>
            <a:ext cx="1571100" cy="126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1904900" y="2803150"/>
            <a:ext cx="1571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Test e</a:t>
            </a: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nvironment</a:t>
            </a: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 setup: software/hardware, emulators and </a:t>
            </a: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devices</a:t>
            </a: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 preparing</a:t>
            </a:r>
            <a:endParaRPr sz="135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3786450" y="2803150"/>
            <a:ext cx="1571100" cy="126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/>
        </p:nvSpPr>
        <p:spPr>
          <a:xfrm>
            <a:off x="3786450" y="2803150"/>
            <a:ext cx="1571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Description of all app components, user workflows,</a:t>
            </a:r>
            <a:endParaRPr sz="135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designing test cases ideas</a:t>
            </a:r>
            <a:endParaRPr sz="135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5668000" y="2859000"/>
            <a:ext cx="1571100" cy="126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5668000" y="2859000"/>
            <a:ext cx="15711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Developing test cases, input data,</a:t>
            </a:r>
            <a:endParaRPr sz="135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raceability</a:t>
            </a: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 matrix</a:t>
            </a:r>
            <a:endParaRPr sz="135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7549550" y="2859000"/>
            <a:ext cx="1571100" cy="1260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7549550" y="2859000"/>
            <a:ext cx="1571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Test cases execution in test environment, </a:t>
            </a: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 reposting,</a:t>
            </a:r>
            <a:endParaRPr sz="135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bugs tracking</a:t>
            </a:r>
            <a:endParaRPr sz="135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ctrTitle"/>
          </p:nvPr>
        </p:nvSpPr>
        <p:spPr>
          <a:xfrm>
            <a:off x="258000" y="4048500"/>
            <a:ext cx="8128200" cy="10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</a:rPr>
              <a:t>Link to Google Doc: </a:t>
            </a:r>
            <a:r>
              <a:rPr lang="en" sz="1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" sz="1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ttps://docs.google.com/document/d/131Hey1ZvCoWHNaABA1O9qLQb73vEvKuEEtnKuimW1FU/edit#</a:t>
            </a:r>
            <a:endParaRPr sz="1000">
              <a:solidFill>
                <a:srgbClr val="1155CC"/>
              </a:solidFill>
            </a:endParaRPr>
          </a:p>
        </p:txBody>
      </p:sp>
      <p:sp>
        <p:nvSpPr>
          <p:cNvPr id="184" name="Google Shape;184;p21"/>
          <p:cNvSpPr txBox="1"/>
          <p:nvPr>
            <p:ph type="ctrTitle"/>
          </p:nvPr>
        </p:nvSpPr>
        <p:spPr>
          <a:xfrm>
            <a:off x="598100" y="1689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plan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75" y="1151851"/>
            <a:ext cx="2474213" cy="358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9694" y="1151851"/>
            <a:ext cx="2474213" cy="358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2212" y="1151851"/>
            <a:ext cx="2474213" cy="35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